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7" r:id="rId6"/>
    <p:sldId id="259" r:id="rId7"/>
    <p:sldId id="261" r:id="rId8"/>
    <p:sldId id="263" r:id="rId9"/>
    <p:sldId id="262" r:id="rId10"/>
    <p:sldId id="264" r:id="rId11"/>
    <p:sldId id="265" r:id="rId12"/>
    <p:sldId id="266" r:id="rId13"/>
    <p:sldId id="290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847D"/>
    <a:srgbClr val="4D6C89"/>
    <a:srgbClr val="5B9BD5"/>
    <a:srgbClr val="1C7A74"/>
    <a:srgbClr val="394824"/>
    <a:srgbClr val="4C8170"/>
    <a:srgbClr val="589FC0"/>
    <a:srgbClr val="4BA9B3"/>
    <a:srgbClr val="307B78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47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2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26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6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97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3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4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1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6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99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42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ABC46-4A53-459D-AEFE-0D843B15AFD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2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1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9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microsoft.com/office/2007/relationships/hdphoto" Target="../media/hdphoto1.wdp"/><Relationship Id="rId7" Type="http://schemas.openxmlformats.org/officeDocument/2006/relationships/slide" Target="slide2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2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slide" Target="slide22.xml"/><Relationship Id="rId4" Type="http://schemas.openxmlformats.org/officeDocument/2006/relationships/slide" Target="slide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16.png"/><Relationship Id="rId7" Type="http://schemas.openxmlformats.org/officeDocument/2006/relationships/slide" Target="slide2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3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28.xml"/><Relationship Id="rId4" Type="http://schemas.openxmlformats.org/officeDocument/2006/relationships/slide" Target="slide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31.xml"/><Relationship Id="rId4" Type="http://schemas.openxmlformats.org/officeDocument/2006/relationships/slide" Target="slide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slide" Target="slide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learningapps.org/view10872330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openxmlformats.org/officeDocument/2006/relationships/hyperlink" Target="https://wordwall.net/ru/resource/6167610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slide" Target="slide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slide" Target="slid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7108" t="7618" r="7371" b="28546"/>
          <a:stretch/>
        </p:blipFill>
        <p:spPr>
          <a:xfrm>
            <a:off x="3408412" y="1358145"/>
            <a:ext cx="4882115" cy="4719919"/>
          </a:xfrm>
          <a:prstGeom prst="rect">
            <a:avLst/>
          </a:prstGeom>
        </p:spPr>
      </p:pic>
      <p:sp>
        <p:nvSpPr>
          <p:cNvPr id="11" name="Блок-схема: ручное управление 10"/>
          <p:cNvSpPr/>
          <p:nvPr/>
        </p:nvSpPr>
        <p:spPr>
          <a:xfrm>
            <a:off x="3408413" y="1371599"/>
            <a:ext cx="4882114" cy="40341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/>
          <p:cNvSpPr/>
          <p:nvPr/>
        </p:nvSpPr>
        <p:spPr>
          <a:xfrm rot="10800000">
            <a:off x="3408411" y="5513301"/>
            <a:ext cx="4882115" cy="564762"/>
          </a:xfrm>
          <a:prstGeom prst="flowChartManualOperation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0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678" y="2047356"/>
            <a:ext cx="4450971" cy="28347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3" action="ppaction://hlinksldjump"/>
          </p:cNvPr>
          <p:cNvSpPr/>
          <p:nvPr/>
        </p:nvSpPr>
        <p:spPr>
          <a:xfrm>
            <a:off x="8066732" y="459533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704" y="2396979"/>
            <a:ext cx="1536913" cy="20271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7101151" y="4542330"/>
            <a:ext cx="373539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14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64872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52" y="1733556"/>
            <a:ext cx="3861957" cy="2529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93" y="1733556"/>
            <a:ext cx="4046660" cy="2529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5389418" y="4518818"/>
            <a:ext cx="1413164" cy="415637"/>
          </a:xfrm>
          <a:prstGeom prst="roundRect">
            <a:avLst/>
          </a:prstGeom>
          <a:solidFill>
            <a:srgbClr val="4BA9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6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1037664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500" r="11563"/>
          <a:stretch/>
        </p:blipFill>
        <p:spPr>
          <a:xfrm>
            <a:off x="8357432" y="2084285"/>
            <a:ext cx="3267636" cy="2420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881" y="1822072"/>
            <a:ext cx="2440897" cy="3213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668" y="2265876"/>
            <a:ext cx="1522874" cy="20572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9284668" y="4697600"/>
            <a:ext cx="1413164" cy="415637"/>
          </a:xfrm>
          <a:prstGeom prst="roundRect">
            <a:avLst/>
          </a:prstGeom>
          <a:solidFill>
            <a:srgbClr val="3948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6" action="ppaction://hlinksldjump"/>
          </p:cNvPr>
          <p:cNvSpPr/>
          <p:nvPr/>
        </p:nvSpPr>
        <p:spPr>
          <a:xfrm>
            <a:off x="2003579" y="4620282"/>
            <a:ext cx="504080" cy="415637"/>
          </a:xfrm>
          <a:prstGeom prst="roundRect">
            <a:avLst/>
          </a:prstGeom>
          <a:solidFill>
            <a:srgbClr val="4C81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7" action="ppaction://hlinksldjump"/>
          </p:cNvPr>
          <p:cNvSpPr/>
          <p:nvPr/>
        </p:nvSpPr>
        <p:spPr>
          <a:xfrm>
            <a:off x="6255866" y="4464302"/>
            <a:ext cx="992098" cy="416850"/>
          </a:xfrm>
          <a:prstGeom prst="roundRect">
            <a:avLst/>
          </a:prstGeom>
          <a:solidFill>
            <a:srgbClr val="8784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11161059" y="6037729"/>
            <a:ext cx="914400" cy="336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81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0" y="1371600"/>
            <a:ext cx="12191999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Куб 18"/>
          <p:cNvSpPr/>
          <p:nvPr/>
        </p:nvSpPr>
        <p:spPr>
          <a:xfrm>
            <a:off x="1237130" y="4085263"/>
            <a:ext cx="5432612" cy="191212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667" y1="7426" x2="30667" y2="7426"/>
                        <a14:foregroundMark x1="29444" y1="3135" x2="29444" y2="3135"/>
                        <a14:backgroundMark x1="35667" y1="825" x2="35667" y2="825"/>
                        <a14:backgroundMark x1="31333" y1="660" x2="31333" y2="660"/>
                        <a14:backgroundMark x1="26889" y1="3465" x2="26889" y2="3465"/>
                        <a14:backgroundMark x1="99000" y1="38614" x2="99000" y2="38614"/>
                        <a14:backgroundMark x1="99222" y1="41089" x2="99222" y2="41089"/>
                        <a14:backgroundMark x1="99333" y1="46535" x2="99333" y2="46535"/>
                        <a14:backgroundMark x1="99222" y1="53960" x2="99222" y2="53960"/>
                        <a14:backgroundMark x1="99333" y1="56271" x2="99333" y2="562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8594" y="3854525"/>
            <a:ext cx="865823" cy="58298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895" y="3264846"/>
            <a:ext cx="1032792" cy="10327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4" name="Цилиндр 23"/>
          <p:cNvSpPr/>
          <p:nvPr/>
        </p:nvSpPr>
        <p:spPr>
          <a:xfrm>
            <a:off x="8919154" y="4282094"/>
            <a:ext cx="1448527" cy="1715294"/>
          </a:xfrm>
          <a:prstGeom prst="can">
            <a:avLst/>
          </a:prstGeom>
          <a:solidFill>
            <a:srgbClr val="1C7A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rcRect l="26418" r="24170"/>
          <a:stretch/>
        </p:blipFill>
        <p:spPr>
          <a:xfrm>
            <a:off x="8287871" y="2101450"/>
            <a:ext cx="2514600" cy="3647167"/>
          </a:xfrm>
          <a:prstGeom prst="rect">
            <a:avLst/>
          </a:prstGeom>
        </p:spPr>
      </p:pic>
      <p:sp>
        <p:nvSpPr>
          <p:cNvPr id="28" name="Скругленный прямоугольник 27">
            <a:hlinkClick r:id="rId7" action="ppaction://hlinksldjump"/>
          </p:cNvPr>
          <p:cNvSpPr/>
          <p:nvPr/>
        </p:nvSpPr>
        <p:spPr>
          <a:xfrm>
            <a:off x="1955019" y="3312811"/>
            <a:ext cx="1108541" cy="362243"/>
          </a:xfrm>
          <a:prstGeom prst="roundRect">
            <a:avLst/>
          </a:prstGeom>
          <a:solidFill>
            <a:srgbClr val="8784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>
            <a:hlinkClick r:id="rId8" action="ppaction://hlinksldjump"/>
          </p:cNvPr>
          <p:cNvSpPr/>
          <p:nvPr/>
        </p:nvSpPr>
        <p:spPr>
          <a:xfrm>
            <a:off x="10652287" y="3774335"/>
            <a:ext cx="960002" cy="507759"/>
          </a:xfrm>
          <a:prstGeom prst="roundRect">
            <a:avLst/>
          </a:prstGeom>
          <a:solidFill>
            <a:srgbClr val="8784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>
            <a:hlinkClick r:id="" action="ppaction://hlinkshowjump?jump=nextslide"/>
          </p:cNvPr>
          <p:cNvSpPr/>
          <p:nvPr/>
        </p:nvSpPr>
        <p:spPr>
          <a:xfrm>
            <a:off x="10972800" y="6158753"/>
            <a:ext cx="968188" cy="336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>
            <a:hlinkClick r:id="" action="ppaction://hlinkshowjump?jump=previousslide"/>
          </p:cNvPr>
          <p:cNvSpPr/>
          <p:nvPr/>
        </p:nvSpPr>
        <p:spPr>
          <a:xfrm>
            <a:off x="161365" y="6158753"/>
            <a:ext cx="887506" cy="3361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" y="1371600"/>
            <a:ext cx="10419430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429" t="4917" r="15705" b="5389"/>
          <a:stretch/>
        </p:blipFill>
        <p:spPr>
          <a:xfrm>
            <a:off x="875511" y="2099964"/>
            <a:ext cx="2985248" cy="25549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92" y="1832139"/>
            <a:ext cx="2092802" cy="3090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7724082" y="4403296"/>
            <a:ext cx="1413164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1661553" y="4828313"/>
            <a:ext cx="1413164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227" y="2432198"/>
            <a:ext cx="2796874" cy="17032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Скругленный прямоугольник 13">
            <a:hlinkClick r:id="rId7" action="ppaction://hlinksldjump"/>
          </p:cNvPr>
          <p:cNvSpPr/>
          <p:nvPr/>
        </p:nvSpPr>
        <p:spPr>
          <a:xfrm>
            <a:off x="4674917" y="5055083"/>
            <a:ext cx="1543152" cy="18886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>
            <a:hlinkClick r:id="" action="ppaction://hlinkshowjump?jump=previousslide"/>
          </p:cNvPr>
          <p:cNvSpPr/>
          <p:nvPr/>
        </p:nvSpPr>
        <p:spPr>
          <a:xfrm>
            <a:off x="268941" y="5997388"/>
            <a:ext cx="793377" cy="3092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42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075" y="1891740"/>
            <a:ext cx="2229272" cy="3074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451" y="1891740"/>
            <a:ext cx="2039425" cy="30745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Цилиндр 11"/>
          <p:cNvSpPr/>
          <p:nvPr/>
        </p:nvSpPr>
        <p:spPr>
          <a:xfrm>
            <a:off x="5517049" y="4155141"/>
            <a:ext cx="1344700" cy="1715294"/>
          </a:xfrm>
          <a:prstGeom prst="can">
            <a:avLst/>
          </a:prstGeom>
          <a:solidFill>
            <a:srgbClr val="1C7A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59" b="89864" l="10000" r="90000"/>
                    </a14:imgEffect>
                  </a14:imgLayer>
                </a14:imgProps>
              </a:ext>
            </a:extLst>
          </a:blip>
          <a:srcRect l="28143" r="27516" b="14866"/>
          <a:stretch/>
        </p:blipFill>
        <p:spPr>
          <a:xfrm>
            <a:off x="5912716" y="3555615"/>
            <a:ext cx="553366" cy="782177"/>
          </a:xfrm>
          <a:prstGeom prst="rect">
            <a:avLst/>
          </a:prstGeom>
        </p:spPr>
      </p:pic>
      <p:sp>
        <p:nvSpPr>
          <p:cNvPr id="13" name="Цилиндр 12"/>
          <p:cNvSpPr/>
          <p:nvPr/>
        </p:nvSpPr>
        <p:spPr>
          <a:xfrm>
            <a:off x="5517049" y="2919213"/>
            <a:ext cx="1344700" cy="1573306"/>
          </a:xfrm>
          <a:prstGeom prst="can">
            <a:avLst/>
          </a:prstGeom>
          <a:solidFill>
            <a:schemeClr val="accent1">
              <a:lumMod val="25000"/>
              <a:lumOff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6" action="ppaction://hlinksldjump"/>
          </p:cNvPr>
          <p:cNvSpPr/>
          <p:nvPr/>
        </p:nvSpPr>
        <p:spPr>
          <a:xfrm>
            <a:off x="5681979" y="4586652"/>
            <a:ext cx="1014840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7" action="ppaction://hlinksldjump"/>
          </p:cNvPr>
          <p:cNvSpPr/>
          <p:nvPr/>
        </p:nvSpPr>
        <p:spPr>
          <a:xfrm>
            <a:off x="7994158" y="5118998"/>
            <a:ext cx="1318010" cy="172685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8" action="ppaction://hlinksldjump"/>
          </p:cNvPr>
          <p:cNvSpPr/>
          <p:nvPr/>
        </p:nvSpPr>
        <p:spPr>
          <a:xfrm>
            <a:off x="2907628" y="5052524"/>
            <a:ext cx="1446165" cy="132949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7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1037664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601" y="2261783"/>
            <a:ext cx="2547730" cy="23677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986" y="2049813"/>
            <a:ext cx="2197449" cy="2746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6103140" y="4854977"/>
            <a:ext cx="1436652" cy="19721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5" action="ppaction://hlinksldjump"/>
          </p:cNvPr>
          <p:cNvSpPr/>
          <p:nvPr/>
        </p:nvSpPr>
        <p:spPr>
          <a:xfrm>
            <a:off x="2954692" y="4960428"/>
            <a:ext cx="1352037" cy="23012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3498" y="2014591"/>
            <a:ext cx="2146944" cy="27762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кругленный прямоугольник 12">
            <a:hlinkClick r:id="rId7" action="ppaction://hlinksldjump"/>
          </p:cNvPr>
          <p:cNvSpPr/>
          <p:nvPr/>
        </p:nvSpPr>
        <p:spPr>
          <a:xfrm>
            <a:off x="9268644" y="4940751"/>
            <a:ext cx="1436652" cy="19721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10788902" y="6024276"/>
            <a:ext cx="1060880" cy="2958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05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0" y="1385047"/>
            <a:ext cx="10419429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350" y="2213133"/>
            <a:ext cx="2457270" cy="259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016" y="2213133"/>
            <a:ext cx="1747499" cy="259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9514028" y="4460170"/>
            <a:ext cx="486177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406168" y="4370921"/>
            <a:ext cx="520945" cy="500632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034" y="2213133"/>
            <a:ext cx="2009921" cy="259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295835" y="6051176"/>
            <a:ext cx="912199" cy="3227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7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6096"/>
          <a:stretch/>
        </p:blipFill>
        <p:spPr>
          <a:xfrm>
            <a:off x="4845242" y="1756623"/>
            <a:ext cx="2501516" cy="34339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Скругленный прямоугольник 15">
            <a:hlinkClick r:id="rId3" action="ppaction://hlinksldjump"/>
          </p:cNvPr>
          <p:cNvSpPr/>
          <p:nvPr/>
        </p:nvSpPr>
        <p:spPr>
          <a:xfrm>
            <a:off x="7627270" y="4876392"/>
            <a:ext cx="548603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57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61" y="1958501"/>
            <a:ext cx="2247900" cy="2914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608" y="2414539"/>
            <a:ext cx="3526391" cy="2042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9648506" y="4089116"/>
            <a:ext cx="548603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1994894" y="4504753"/>
            <a:ext cx="548603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162" y="2062503"/>
            <a:ext cx="1949893" cy="1769903"/>
          </a:xfrm>
          <a:prstGeom prst="rect">
            <a:avLst/>
          </a:prstGeom>
        </p:spPr>
      </p:pic>
      <p:pic>
        <p:nvPicPr>
          <p:cNvPr id="5" name="Рисунок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81" l="1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3161" y="3083755"/>
            <a:ext cx="3283324" cy="21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firs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98149" y="1838711"/>
            <a:ext cx="4638487" cy="1200329"/>
          </a:xfrm>
          <a:prstGeom prst="rect">
            <a:avLst/>
          </a:prstGeom>
          <a:solidFill>
            <a:srgbClr val="87847D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музей Ганса Христиана Андерсена «Русалочка»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5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295" y="1021569"/>
            <a:ext cx="3750804" cy="48148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77510" y="1021569"/>
            <a:ext cx="5670101" cy="470898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Ханс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Кристиан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Андерсен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(1805–1875) — датский писатель, автор сказок для детей, которые учат справедливости и добру.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1829 году опубликовал фантастический рассказ «Пешее путешествие от канала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восточной оконечности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Амагера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который принёс Андерсену успех. В 1835 году выпустил первую книгу — «Сказки, рассказанные для детей», которая прославила писателя.</a:t>
            </a: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сказки Андерсена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«Принцесса на горошине», «Пятеро из одного стручка», «Новое платье короля», «Гадкий утёнок», «Дикие лебеди», «Дети года»,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«Русалочка»,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Дюймовочка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«Огниво», «Снежная королева».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2697269" y="5836430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9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17" y="1198928"/>
            <a:ext cx="5611015" cy="35735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3021796" y="5179265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691978" y="607258"/>
            <a:ext cx="5136776" cy="53245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«Русалочка»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сказка датского писателя Ганса Христиана Андерсена. Впервые опубликована 7 апреля 1837 года.</a:t>
            </a: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мысль сказки Андерсена «Русалочка»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 истинная любовь и самоотверженность требуют больших жертв и зачастую сопряжены с болью и страданиями.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Русалочка проявляет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бескорыстную любовь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Принцу, готова отдать всё ради его счастья и испытывает муки ради своей мечты. Однако сказка также учит, что внутренние добродетели, такие как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преданность и доброта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имеют высокую ценность и могут привести к духовному вознаграждению, даже если внешние желания не исполняются.</a:t>
            </a:r>
          </a:p>
        </p:txBody>
      </p:sp>
    </p:spTree>
    <p:extLst>
      <p:ext uri="{BB962C8B-B14F-4D97-AF65-F5344CB8AC3E}">
        <p14:creationId xmlns:p14="http://schemas.microsoft.com/office/powerpoint/2010/main" val="27432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88" y="482422"/>
            <a:ext cx="4046660" cy="2650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88" y="3429000"/>
            <a:ext cx="4046660" cy="2529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ый прямоугольник 4">
            <a:hlinkClick r:id="rId4" action="ppaction://hlinksldjump"/>
          </p:cNvPr>
          <p:cNvSpPr/>
          <p:nvPr/>
        </p:nvSpPr>
        <p:spPr>
          <a:xfrm>
            <a:off x="2532090" y="6196095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72953" y="607258"/>
            <a:ext cx="6355801" cy="437042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Подводное королевство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начинается с описания подводных глубин, каждое слово написанное Андерсеном заставляет погрузиться в тихую морскую пучину.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открытом море вода синяя, как лепестки красивейших васильков, и прозрачная, как тончайшее стекло. Но зато и глубоко же там!»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самом глубоком месте стоит коралловый дворец морского царя с высокими стрельчатыми окнами из чистейшего янтаря и с кровлей из раковин, которые то открываются, то закрываются, в зависимости от прилива и отлива.»</a:t>
            </a:r>
          </a:p>
        </p:txBody>
      </p:sp>
    </p:spTree>
    <p:extLst>
      <p:ext uri="{BB962C8B-B14F-4D97-AF65-F5344CB8AC3E}">
        <p14:creationId xmlns:p14="http://schemas.microsoft.com/office/powerpoint/2010/main" val="4717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692519"/>
            <a:ext cx="4128249" cy="5435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877896" y="6281037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9700" y="583712"/>
            <a:ext cx="6355801" cy="59093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 совершеннолетия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подводном царстве существует традиция, по которой каждая русалка достигшая 15 лет может подняться на поверхность моря.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главная героиня была младшей из сестер, поэтому ждать ей оставалось еще долго, но она с жадностью слушала рассказы своих старших сестер. 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же она выросла, настало и ее время подняться к солнцу.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«— Прощайте! — сказала она и легко и плавно, как прозрачный пузырёк воздуха, поднялась на поверхность.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только что село, но облака ещё пылали, пурпурные и золотые, и в розовом небе зажглась вечерняя звезда. Воздух был мягок и свеж, а море словно замерло. Неподалёку от того места, где вынырнула русалочка, стоял трёхмачтовый корабль всего лишь с одним поднятым парусом, — на море не было ни малейшего ветерка.»</a:t>
            </a:r>
          </a:p>
        </p:txBody>
      </p:sp>
    </p:spTree>
    <p:extLst>
      <p:ext uri="{BB962C8B-B14F-4D97-AF65-F5344CB8AC3E}">
        <p14:creationId xmlns:p14="http://schemas.microsoft.com/office/powerpoint/2010/main" val="2361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349" y="1257347"/>
            <a:ext cx="2983521" cy="40305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157034" y="756366"/>
            <a:ext cx="6355801" cy="553997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Корабль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вантах и реях сидели матросы, с палубы доносились звуки музыки и песен; когда же совсем стемнело, корабль осветили сотни разноцветных фонариков, — казалось, что в воздухе замелькали флаги всех наций. Русалочка подплыла к зеркальным иллюминаторам кают-компании и заглядывала туда всякий раз, как её приподнимала волна. В кают-компании собралось много нарядных людей, но красивее всех был черноглазый принц, юноша лет шестнадцати, не больше. В тот день праздновали его рождение, оттого-то на корабле и шло такое веселье. На палубе плясали матросы, а когда к ним вышел молодой принц, взвились сотни ракет, и стало светло, как днём, — русалочка даже испугалась и нырнула в воду, но скоро опять высунула головку, и ей почудилось, будто это звёздочки упали с неба к ней в море.»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84681" y="5436971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4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1563"/>
          <a:stretch/>
        </p:blipFill>
        <p:spPr>
          <a:xfrm>
            <a:off x="894314" y="1506061"/>
            <a:ext cx="4665475" cy="3455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092353" y="1235932"/>
            <a:ext cx="5567082" cy="424731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море погода быстро меняется, неудивительно, как быстро налетели тучи и пошел дождь.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«Но вот началось волнение, сгустились тучи и засверкала молния. Разыгралась буря, и матросы бросились убирать паруса. Сильная качка трепала огромный корабль, а ветер мчал его по бушующим волнам.»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красавицы русалки шторм это игра, качаться на волнах приносило ей удовольствие, но не для обычных людей.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русалочка поняла опасность, единственное что ее интересовало спасение любимого принца.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725623" y="527126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667" y1="7426" x2="30667" y2="7426"/>
                        <a14:foregroundMark x1="29444" y1="3135" x2="29444" y2="3135"/>
                        <a14:backgroundMark x1="35667" y1="825" x2="35667" y2="825"/>
                        <a14:backgroundMark x1="31333" y1="660" x2="31333" y2="660"/>
                        <a14:backgroundMark x1="26889" y1="3465" x2="26889" y2="3465"/>
                        <a14:backgroundMark x1="99000" y1="38614" x2="99000" y2="38614"/>
                        <a14:backgroundMark x1="99222" y1="41089" x2="99222" y2="41089"/>
                        <a14:backgroundMark x1="99333" y1="46535" x2="99333" y2="46535"/>
                        <a14:backgroundMark x1="99222" y1="53960" x2="99222" y2="53960"/>
                        <a14:backgroundMark x1="99333" y1="56271" x2="99333" y2="562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819" y="3505329"/>
            <a:ext cx="2055902" cy="13843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11" y="538352"/>
            <a:ext cx="2382918" cy="23829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1786342" y="5661832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83345" y="538352"/>
            <a:ext cx="6304539" cy="29238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Красота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Море обладает несметными богатствами, каждый минерал, каждое растение и живое существо можно использовать.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подводном царстве использовали как украшения морских лилий, жемчуг, а отличительной особенностью царской семьи были устрицы, которые прикреплялись за русалочий хвост. </a:t>
            </a:r>
          </a:p>
        </p:txBody>
      </p:sp>
    </p:spTree>
    <p:extLst>
      <p:ext uri="{BB962C8B-B14F-4D97-AF65-F5344CB8AC3E}">
        <p14:creationId xmlns:p14="http://schemas.microsoft.com/office/powerpoint/2010/main" val="373064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rcRect l="26418" r="24170"/>
          <a:stretch/>
        </p:blipFill>
        <p:spPr>
          <a:xfrm>
            <a:off x="7113494" y="702054"/>
            <a:ext cx="3971365" cy="5760054"/>
          </a:xfrm>
          <a:prstGeom prst="rect">
            <a:avLst/>
          </a:prstGeom>
        </p:spPr>
      </p:pic>
      <p:sp>
        <p:nvSpPr>
          <p:cNvPr id="4" name="Скругленный прямоугольник 3">
            <a:hlinkClick r:id="rId4" action="ppaction://hlinksldjump"/>
          </p:cNvPr>
          <p:cNvSpPr/>
          <p:nvPr/>
        </p:nvSpPr>
        <p:spPr>
          <a:xfrm>
            <a:off x="10738611" y="623608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87719" y="1197620"/>
            <a:ext cx="5538057" cy="4462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Красота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«— Ну вот, вырастили и тебя! — сказала ей бабушка, вдовствующая королева. — Поди сюда, надо и тебя принарядить, как других сестёр.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она надела русалочке на голову венец из белых жемчужных лилий, каждый их лепесток был сделан из половинки жемчужины; потом приказала восьмерым устрицам прицепиться к её хвосту, — это было знаком отличия её сана.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Мне больно! — проговорила русалочка.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Ради красоты стоит потерпеть! — изрекла старуха.»</a:t>
            </a:r>
          </a:p>
        </p:txBody>
      </p:sp>
    </p:spTree>
    <p:extLst>
      <p:ext uri="{BB962C8B-B14F-4D97-AF65-F5344CB8AC3E}">
        <p14:creationId xmlns:p14="http://schemas.microsoft.com/office/powerpoint/2010/main" val="4390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4429" t="4917" r="15705" b="5389"/>
          <a:stretch/>
        </p:blipFill>
        <p:spPr>
          <a:xfrm>
            <a:off x="916582" y="1532963"/>
            <a:ext cx="4163635" cy="35634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496971" y="5362226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67080" y="2212871"/>
            <a:ext cx="5538057" cy="178510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затуманила глаза русалочки, она желала встереться с принцем вновь.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«Она всегда была тихой и задумчивой, а теперь стала ещё задумчивее. Сёстры спрашивали её, что она видела на море, но она молчала.»</a:t>
            </a:r>
          </a:p>
        </p:txBody>
      </p:sp>
    </p:spTree>
    <p:extLst>
      <p:ext uri="{BB962C8B-B14F-4D97-AF65-F5344CB8AC3E}">
        <p14:creationId xmlns:p14="http://schemas.microsoft.com/office/powerpoint/2010/main" val="412656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399" y="816582"/>
            <a:ext cx="3399202" cy="5019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1481" y="816582"/>
            <a:ext cx="3702978" cy="347787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не подвластна разуму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заметить, как любовь затуманивает глаза и разум можно проследить за садом русалочки.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она следила за ним, ухаживала, вырывала плющи, но после встречи с принцем сад стал заброшен, она больше за ним не следила.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17541" y="816582"/>
            <a:ext cx="3609536" cy="566308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«Младшая сестра сделала клумбу круглую, как солнце, и засадила её ярко-красными цветами.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её саду были только алые цветы, похожие на далёкое солнце, да прекрасная статуя мальчика из чистого белого мрамора, упавшая на дно моря с какого-то погибшего судна. Русалочка посадила у статуи розовую плакучую иву, и она пышно разрослась»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 цветами она больше не ухаживала, они росли по своей воле, даже на дорожках, переплетаясь длинными стеблями и листьями с ветвями деревьев; и вскоре в запущенный садик совсем перестал проникать свет.»</a:t>
            </a: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5594572" y="6135229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7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151" y="1437115"/>
            <a:ext cx="6406273" cy="39013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06819" y="474345"/>
            <a:ext cx="4406513" cy="59093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«Дворец был из светло-жёлтого блестящего камня, с большими мраморными лестницами; одна из них спускалась прямо к морю. Великолепные вызолоченные купола высились над крышей, а в нишах между колоннами, окружавшими всё здание, стояли мраморные статуи, совсем как живые. Сквозь прозрачные стёкла высоких окон были видны роскошные покои; всюду висели дорогие шёлковые занавески, всюду были разостланы ковры, а стены украшали большие картины, которые так интересно было рассматривать. Посреди огромного зала журчал большой фонтан, и струи его били высоко-высоко под потолок. Потолок был в виде стеклянного купола, и лучи солнца проникали сквозь него внутрь, освещая воду и чудные растения, которые росли в обширном водоёме.»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7921859" y="5653668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0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2701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493245"/>
            <a:ext cx="4261243" cy="5876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379659" y="6472583"/>
            <a:ext cx="876472" cy="282990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26999" y="2693037"/>
            <a:ext cx="6486519" cy="14773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Безрассудство любви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Решившись на безрассудный поступок ради любви к принцу русалочка бросается к ведьме, которая по слухам может сделать из нее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36028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59" b="89864" l="10000" r="90000"/>
                    </a14:imgEffect>
                  </a14:imgLayer>
                </a14:imgProps>
              </a:ext>
            </a:extLst>
          </a:blip>
          <a:srcRect l="28143" r="27516" b="14866"/>
          <a:stretch/>
        </p:blipFill>
        <p:spPr>
          <a:xfrm>
            <a:off x="1399684" y="1357233"/>
            <a:ext cx="2595167" cy="36682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50481" y="949225"/>
            <a:ext cx="6486519" cy="477053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Безрассудство любви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 приготовлю тебе питьё, а ты возьмёшь его, подплывёшь с ним к берегу ещё до восхода солнца, сядешь там и выпьешь всё до капли. Тогда твой хвост раздвоится и превратится в две очаровательные, как скажут люди, ножки, но тебе будет так больно, как будто тебя пронзят насквозь острым мечом. Зато каждый, кто тебя увидит, скажет, что такой прелестной девушки он в жизни не видывал! Ты сохранишь свою лёгкую, скользящую походку, — ни одна танцовщица не сравнится с тобой; но знай, что каждый твой шаг будет тебе причинять такую боль, как будто ты ступаешь по острым ножам, как будто кровь сочится из твоих ножек. Если ты согласна всё это вытерпеть, я тебе помогу.»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все своя плата, ничего в жизни не бывает бесплатно. </a:t>
            </a: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213135" y="5488495"/>
            <a:ext cx="968263" cy="453242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30" y="584256"/>
            <a:ext cx="3765176" cy="56761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61406" y="756661"/>
            <a:ext cx="6486519" cy="30162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Безрассудство любви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«— Кроме того, ты должна заплатить мне за помощь! — сказала ведьма. — А я возьму недёшево. Здесь, на дне морском, ни у кого нет голоса красивее твоего, и им ты надеешься обворожить принца, — но ты должна отдать свой голос мне. За свой драгоценный напиток я возьму самое лучшее, что у тебя есть: я ведь должна приправить этот напиток своей собственной кровью, для того чтобы он стал острый, как лезвие меча!»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8853682" y="6417705"/>
            <a:ext cx="876472" cy="282990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444" y="516848"/>
            <a:ext cx="4729427" cy="5911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23010" y="5916706"/>
            <a:ext cx="516578" cy="511925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53012" y="1913107"/>
            <a:ext cx="5506847" cy="25545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 то, что она хотела, она познакомилась с принцем.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«Принц спросил, кто она такая и как сюда попала, но она только грустно и кротко смотрела на него своими тёмно-голубыми глазами — говорить она не могла.»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стала его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найденышем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45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15" y="1025609"/>
            <a:ext cx="4517498" cy="41983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451336" y="5469892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632327" y="1025609"/>
            <a:ext cx="6138859" cy="455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конца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«Однажды ночью из воды выплыли рука об руку её сёстры и запели печальную песню. Она кивнула им, а они, узнав её, рассказали, как огорчила она их всех. С тех пор они навещали её каждую ночь, а однажды она увидела вдали даже свою старую бабушку, которая уже много, много лет не выплывала на поверхность, и самого морского царя с короной на голове. Они простирали к ней руки, но не смели подплывать к земле так близко, как её сёстры.»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шло своим чередом, но времени становилось мало. </a:t>
            </a:r>
          </a:p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 надумал жениться. </a:t>
            </a:r>
          </a:p>
        </p:txBody>
      </p:sp>
    </p:spTree>
    <p:extLst>
      <p:ext uri="{BB962C8B-B14F-4D97-AF65-F5344CB8AC3E}">
        <p14:creationId xmlns:p14="http://schemas.microsoft.com/office/powerpoint/2010/main" val="411231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623" y="589202"/>
            <a:ext cx="4310018" cy="557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861204" y="6298265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0552" y="589202"/>
            <a:ext cx="6486519" cy="56323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конца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«Ты любишь меня больше всех на свете, правда?» — казалось, спрашивали глаза русалочки в то время, как принц обнимал её и целовал в прекрасный лоб.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Да, ты мне дороже всех! — говорил принц. — У тебя самое доброе сердце на свете, ты предана мне, как никто, и ты похожа на молодую девушку, которую я видел раз и, верно, больше не увижу. Однажды я плыл на корабле, а корабль разбился, и волны выбросили меня на берег вблизи дивного храма, в котором молодые девушки служат Богу. Младшая из них нашла меня на берегу и спасла мне жизнь. Я видел её всего два раза, но лишь её одну в целом мире мог бы я полюбить! Однако ты похожа на неё и почти вытеснила из моего сердца её образ. Она принадлежит святому храму, и вот моя счастливая звезда послала мне тебя; никогда я не расстанусь с тобой.»</a:t>
            </a:r>
          </a:p>
        </p:txBody>
      </p:sp>
    </p:spTree>
    <p:extLst>
      <p:ext uri="{BB962C8B-B14F-4D97-AF65-F5344CB8AC3E}">
        <p14:creationId xmlns:p14="http://schemas.microsoft.com/office/powerpoint/2010/main" val="1141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38" y="762129"/>
            <a:ext cx="4088061" cy="5286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195840" y="6241222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23390" y="1589390"/>
            <a:ext cx="6486519" cy="363176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«— Это ты! — воскликнул принц. — Это ты спасла мне жизнь, когда я полумёртвый лежал на берегу моря!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он крепко прижал к сердцу свою зарумянившуюся невесту.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Как я счастлив! — сказал он русалочке. — Сбылось то, о чём я и мечтать не смел! Ты порадуешься моему счастью, — ведь никто так не любит меня, как ты!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Русалочка поцеловала ему руку, и ей показалось, что сердце её уже разрывается, а свадьба принца должна была её убить и превратить в морскую пену!»</a:t>
            </a:r>
          </a:p>
        </p:txBody>
      </p:sp>
    </p:spTree>
    <p:extLst>
      <p:ext uri="{BB962C8B-B14F-4D97-AF65-F5344CB8AC3E}">
        <p14:creationId xmlns:p14="http://schemas.microsoft.com/office/powerpoint/2010/main" val="37382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545" y="447378"/>
            <a:ext cx="3150166" cy="46852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811" y="447378"/>
            <a:ext cx="2703401" cy="2859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ый прямоугольник 4">
            <a:hlinkClick r:id="rId4" action="ppaction://hlinksldjump"/>
          </p:cNvPr>
          <p:cNvSpPr/>
          <p:nvPr/>
        </p:nvSpPr>
        <p:spPr>
          <a:xfrm>
            <a:off x="9568200" y="5367977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0945" y="447378"/>
            <a:ext cx="4765533" cy="62478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Кульминация</a:t>
            </a:r>
          </a:p>
          <a:p>
            <a:pPr algn="just">
              <a:spcAft>
                <a:spcPts val="12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Русалочка оперлась своими белыми руками о борт и, повернувшись лицом к востоку, стала ждать первого луча солнца, который, как она знала, должен был её убить. И вдруг она увидела, как из моря поднялись её сёстры; они были бледны, как и она, но их длинные прекрасные волосы не развевались больше по ветру — они были острижены.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Мы отдали наши волосы ведьме, чтобы она помогла нам избавить тебя от смерти. А она дала нам вот этот нож, — видишь, какой он острый? Прежде чем взойдёт солнце, ты должна вонзить его в сердце принца, и когда тёплая кровь его брызнет тебе на ноги, они срастутся в рыбий хвост, и ты опять станешь русалкой, погрузишься в родное море и превратишься в солёную морскую пену не раньше, чем проживёшь свои триста лет. Но спеши! Или он, или ты — кто-нибудь из вас должен умереть до восхода солнца!»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85014" y="3723495"/>
            <a:ext cx="2310994" cy="1200329"/>
          </a:xfrm>
          <a:prstGeom prst="rect">
            <a:avLst/>
          </a:prstGeom>
          <a:solidFill>
            <a:srgbClr val="87847D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 взойдёт солнце, и ты умрёшь!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3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096"/>
          <a:stretch/>
        </p:blipFill>
        <p:spPr>
          <a:xfrm>
            <a:off x="555630" y="331234"/>
            <a:ext cx="4527358" cy="62148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5279104" y="6104965"/>
            <a:ext cx="359514" cy="441156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4234" y="331234"/>
            <a:ext cx="6486519" cy="46166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«Приподняв пурпуровую полу шатра, русалочка увидела, что головка прелестной новобрачной покоится на груди принца. Русалочка наклонилась, поцеловала его в прекрасный лоб и посмотрела на небо: там разгоралась утренняя заря. Потом она взглянула на острый нож и опять устремила взор на принца, а тот в это время произнёс во сне имя своей молодой жены: значит, она одна была у него в мыслях! И нож дрогнул в руках русалочки. Но промелькнуло ещё мгновение, и она бросила нож в волны, которые покраснели в том месте, где он упал. Ещё раз посмотрела она на принца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полуугасшим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взором, бросилась с корабля в море и почувствовала, как тело её расплывается пеной.»</a:t>
            </a:r>
          </a:p>
        </p:txBody>
      </p:sp>
    </p:spTree>
    <p:extLst>
      <p:ext uri="{BB962C8B-B14F-4D97-AF65-F5344CB8AC3E}">
        <p14:creationId xmlns:p14="http://schemas.microsoft.com/office/powerpoint/2010/main" val="31777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31" y="514350"/>
            <a:ext cx="4494904" cy="58281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576155" y="6494929"/>
            <a:ext cx="960421" cy="271530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29429" y="514350"/>
            <a:ext cx="6058177" cy="30162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корабле в это время всё опять пришло в движение, и русалочка увидела, как ищут её новобрачные. Печально смотрели они на волнующуюся морскую пену, словно зная, что русалочка бросилась в волны. Невидимо поцеловала русалочка новобрачную в лоб, улыбнулась принцу и вместе с другими дочерьми воздуха поднялась к розовым облакам, плававшим в небе.»</a:t>
            </a:r>
          </a:p>
        </p:txBody>
      </p:sp>
    </p:spTree>
    <p:extLst>
      <p:ext uri="{BB962C8B-B14F-4D97-AF65-F5344CB8AC3E}">
        <p14:creationId xmlns:p14="http://schemas.microsoft.com/office/powerpoint/2010/main" val="21406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282388" y="6335281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76382" y="445475"/>
            <a:ext cx="5843024" cy="30162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 призраков звучал как музыка, но музыка столь возвышенная, что люди не могли бы её расслышать, как не могли бы увидеть и этих беспечных существ. У них не было крыльев, но они плавали в воздухе, невесомые и прозрачные. И вот русалочка почувствовала, что и сама становится похожей на них и всё больше и больше отделяется от морской пены.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—- Куда я иду? — спросила она, поднимаясь в воздух; и голос её прозвучал так дивно и одухотворённо, что земная музыка не смогла бы передать этих звуков.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04" y="478160"/>
            <a:ext cx="5094974" cy="29508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82388" y="3655473"/>
            <a:ext cx="11437018" cy="258532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К дочерям воздуха! — ответили ей воздушные создания. — У русалки нет бессмертной души, и обрести её она может, только если её полюбит человек. Её вечное существование зависит от чужой воли. У дочерей воздуха тоже нет бессмертной души, но они сами могут заслужить её себе добрыми делами. Мы прилетаем в жаркие страны, где люди гибнут от знойного, зачумлённого воздуха, и навеваем прохладу. Мы распространяем в воздухе благоухание цветов и приносим людям отраду и исцеление. Триста лет мы посильно делаем добро, а потом получаем в награду бессмертную душу и вкушаем вечное блаженство, доступное человеку. Ты, бедная русалочка, всем сердцем стремилась к тому же, ты любила и страдала, — поднимись же вместе с нами в заоблачный мир. Теперь ты сама можешь заслужить бессмертную душу добрыми делами и обретёшь её через триста лет!</a:t>
            </a:r>
          </a:p>
          <a:p>
            <a:pPr algn="just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русалочка протянула свои прозрачные руки к солнцу, и впервые на глазах её показались слёзы.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80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2421</Words>
  <Application>Microsoft Office PowerPoint</Application>
  <PresentationFormat>Широкоэкранный</PresentationFormat>
  <Paragraphs>73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26</cp:revision>
  <dcterms:created xsi:type="dcterms:W3CDTF">2025-03-31T12:22:26Z</dcterms:created>
  <dcterms:modified xsi:type="dcterms:W3CDTF">2025-03-31T16:52:50Z</dcterms:modified>
</cp:coreProperties>
</file>